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94" r:id="rId9"/>
    <p:sldId id="262" r:id="rId10"/>
    <p:sldId id="263" r:id="rId11"/>
    <p:sldId id="296" r:id="rId12"/>
    <p:sldId id="307" r:id="rId13"/>
    <p:sldId id="295" r:id="rId14"/>
    <p:sldId id="264" r:id="rId15"/>
    <p:sldId id="265" r:id="rId16"/>
    <p:sldId id="266" r:id="rId17"/>
    <p:sldId id="267" r:id="rId18"/>
    <p:sldId id="268" r:id="rId19"/>
    <p:sldId id="269" r:id="rId20"/>
    <p:sldId id="298" r:id="rId21"/>
    <p:sldId id="270" r:id="rId22"/>
    <p:sldId id="299" r:id="rId23"/>
    <p:sldId id="271" r:id="rId24"/>
    <p:sldId id="272" r:id="rId25"/>
    <p:sldId id="274" r:id="rId26"/>
    <p:sldId id="275" r:id="rId27"/>
    <p:sldId id="278" r:id="rId28"/>
    <p:sldId id="282" r:id="rId29"/>
    <p:sldId id="297" r:id="rId30"/>
    <p:sldId id="300" r:id="rId31"/>
    <p:sldId id="301" r:id="rId32"/>
    <p:sldId id="279" r:id="rId33"/>
    <p:sldId id="302" r:id="rId34"/>
    <p:sldId id="285" r:id="rId35"/>
    <p:sldId id="283" r:id="rId36"/>
    <p:sldId id="303" r:id="rId37"/>
    <p:sldId id="304" r:id="rId38"/>
    <p:sldId id="305" r:id="rId39"/>
    <p:sldId id="306" r:id="rId40"/>
    <p:sldId id="292" r:id="rId41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8"/>
    <p:restoredTop sz="94686"/>
  </p:normalViewPr>
  <p:slideViewPr>
    <p:cSldViewPr snapToGrid="0" snapToObjects="1">
      <p:cViewPr>
        <p:scale>
          <a:sx n="56" d="100"/>
          <a:sy n="56" d="100"/>
        </p:scale>
        <p:origin x="680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Fletch</a:t>
            </a: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117" name="Google Shape;1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123" name="Google Shape;1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28" name="Google Shape;1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34" name="Google Shape;1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Olly</a:t>
            </a: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Olly</a:t>
            </a: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570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46" name="Google Shape;1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52" name="Google Shape;1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4494cdd5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44494cdd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4494cdd5f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44494cdd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Olly</a:t>
            </a:r>
            <a:endParaRPr/>
          </a:p>
        </p:txBody>
      </p:sp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01" name="Google Shape;1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>
            <a:spLocks noGrp="1"/>
          </p:cNvSpPr>
          <p:nvPr>
            <p:ph type="pic" idx="2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>
            <a:spLocks noGrp="1"/>
          </p:cNvSpPr>
          <p:nvPr>
            <p:ph type="pic" idx="3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>
            <a:spLocks noGrp="1"/>
          </p:cNvSpPr>
          <p:nvPr>
            <p:ph type="pic" idx="4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>
            <a:spLocks noGrp="1"/>
          </p:cNvSpPr>
          <p:nvPr>
            <p:ph type="pic" idx="2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>
            <a:spLocks noGrp="1"/>
          </p:cNvSpPr>
          <p:nvPr>
            <p:ph type="pic" idx="2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>
            <a:spLocks noGrp="1"/>
          </p:cNvSpPr>
          <p:nvPr>
            <p:ph type="pic" idx="2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lvl="0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1pPr>
            <a:lvl2pPr marL="914400" lvl="1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2pPr>
            <a:lvl3pPr marL="1371600" lvl="2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3pPr>
            <a:lvl4pPr marL="1828800" lvl="3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4pPr>
            <a:lvl5pPr marL="2286000" lvl="4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 idx="4294967295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endParaRPr sz="8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" name="Google Shape;60;p14" descr="0*2p0lc1TgxPIWu4Q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195638" y="-814735"/>
            <a:ext cx="19396165" cy="1091034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355346" y="4162576"/>
            <a:ext cx="12294109" cy="131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Bungee Inline"/>
              <a:buNone/>
            </a:pPr>
            <a:r>
              <a:rPr lang="en-US" sz="9600" b="0" i="0" u="none" strike="noStrike" cap="none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Computer Vision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531110" y="9168825"/>
            <a:ext cx="7942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By: Fletcher, </a:t>
            </a:r>
            <a:r>
              <a:rPr lang="en-US" sz="3200" dirty="0" err="1" smtClean="0">
                <a:solidFill>
                  <a:schemeClr val="bg1"/>
                </a:solidFill>
              </a:rPr>
              <a:t>Kusha</a:t>
            </a:r>
            <a:r>
              <a:rPr lang="en-US" sz="3200" dirty="0" smtClean="0">
                <a:solidFill>
                  <a:schemeClr val="bg1"/>
                </a:solidFill>
              </a:rPr>
              <a:t>, and a sprinkle of Olly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2400" y="628650"/>
            <a:ext cx="10160000" cy="87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70" y="2260600"/>
            <a:ext cx="7541260" cy="5907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4933" y="8526780"/>
            <a:ext cx="8940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really common one: Gaussian Blur!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3701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5360" y="1770380"/>
            <a:ext cx="11099800" cy="2159000"/>
          </a:xfrm>
        </p:spPr>
        <p:txBody>
          <a:bodyPr/>
          <a:lstStyle/>
          <a:p>
            <a:r>
              <a:rPr lang="en-US" dirty="0" smtClean="0"/>
              <a:t>Cascade: Masks used in succession to help recognize things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5923280"/>
            <a:ext cx="1152652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r>
              <a:rPr lang="en-US" dirty="0" smtClean="0"/>
              <a:t>Example: </a:t>
            </a:r>
            <a:r>
              <a:rPr lang="en-US" dirty="0" err="1" smtClean="0"/>
              <a:t>Haar</a:t>
            </a:r>
            <a:r>
              <a:rPr lang="en-US" dirty="0" smtClean="0"/>
              <a:t> Cascades!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4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3" name="Picture 1" descr="age11image29423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9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Motion Capture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085" y="1453594"/>
            <a:ext cx="12706630" cy="6353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5537" y="3280247"/>
            <a:ext cx="7605763" cy="583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300" y="364415"/>
            <a:ext cx="6356475" cy="63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08243"/>
            <a:ext cx="13004801" cy="583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3D scene reconstruction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0316"/>
            <a:ext cx="13004800" cy="579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4" y="2743200"/>
            <a:ext cx="11994606" cy="5247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1837" y="1005840"/>
            <a:ext cx="841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Pop Question: Chihuahua or Muffin?</a:t>
            </a:r>
            <a:endParaRPr lang="en-US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209040"/>
            <a:ext cx="5415280" cy="6286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40" y="3131820"/>
            <a:ext cx="5463779" cy="4168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70480" y="8023860"/>
            <a:ext cx="7863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We can recreate environments from pictures!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8290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Image Segmentation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  <p:pic>
        <p:nvPicPr>
          <p:cNvPr id="143" name="Google Shape;143;p28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00" y="2978150"/>
            <a:ext cx="5868922" cy="287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Image Segmentation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 dirty="0"/>
          </a:p>
        </p:txBody>
      </p:sp>
      <p:pic>
        <p:nvPicPr>
          <p:cNvPr id="143" name="Google Shape;143;p28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00" y="2978150"/>
            <a:ext cx="5868922" cy="28733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350000" y="7132211"/>
            <a:ext cx="48133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(More on this in a bit)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5902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Background/Foreground Detection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515" y="1953388"/>
            <a:ext cx="12419770" cy="650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 descr="forsf2.m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11" y="1390429"/>
            <a:ext cx="12964578" cy="729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3" descr="forCVLecBin.mo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40" y="1432385"/>
            <a:ext cx="12889121" cy="725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243" y="1583216"/>
            <a:ext cx="12891261" cy="6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22960" y="87533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 Quick Chat About </a:t>
            </a:r>
            <a:r>
              <a:rPr lang="en-US" sz="4000" dirty="0" err="1" smtClean="0"/>
              <a:t>Pxiels</a:t>
            </a:r>
            <a:r>
              <a:rPr lang="en-US" sz="4000" dirty="0" smtClean="0"/>
              <a:t>!</a:t>
            </a:r>
            <a:endParaRPr lang="en-US" sz="4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title"/>
          </p:nvPr>
        </p:nvSpPr>
        <p:spPr>
          <a:xfrm>
            <a:off x="1412329" y="469900"/>
            <a:ext cx="10500300" cy="17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RGB vs. Grayscale</a:t>
            </a:r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RGB: Red, Blue, Green components in range (0-255)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 0, 0) -&gt; Black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(255, 255, 255) -&gt; White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Grayscale: Just gray level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 to 255 (Black -&gt; White)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753360"/>
            <a:ext cx="11099800" cy="2159000"/>
          </a:xfrm>
        </p:spPr>
        <p:txBody>
          <a:bodyPr/>
          <a:lstStyle/>
          <a:p>
            <a:r>
              <a:rPr lang="en-US" dirty="0" smtClean="0"/>
              <a:t>For general CV tasks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8060" y="5074920"/>
            <a:ext cx="8488680" cy="1231900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Grayscale </a:t>
            </a:r>
            <a:r>
              <a:rPr lang="en-US" smtClean="0"/>
              <a:t>makes things much easier!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7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952500" y="8636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</a:t>
            </a:r>
            <a:r>
              <a:rPr lang="en-US" sz="8000" b="0" i="0" u="none" strike="noStrike" cap="none" dirty="0" smtClean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CV?</a:t>
            </a:r>
            <a:endParaRPr dirty="0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1168400" y="22860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The field of Computer Science that deals with understanding visual elements such as images or videos.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Seeks to perform tasks humans can accomplish </a:t>
            </a:r>
            <a:r>
              <a:rPr lang="en-US" dirty="0" smtClean="0">
                <a:latin typeface="Helvetica Neue"/>
                <a:ea typeface="Helvetica Neue"/>
                <a:cs typeface="Helvetica Neue"/>
                <a:sym typeface="Helvetica Neue"/>
              </a:rPr>
              <a:t>visually</a:t>
            </a:r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dirty="0" smtClean="0">
                <a:latin typeface="Helvetica Neue"/>
                <a:ea typeface="Helvetica Neue"/>
                <a:cs typeface="Helvetica Neue"/>
                <a:sym typeface="Helvetica Neue"/>
              </a:rPr>
              <a:t>Closely related to animation and simulated Physics!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780" y="685800"/>
            <a:ext cx="9555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Back to background detection: how can we understand what is/isn’t the background of a picture?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25780" y="2872740"/>
            <a:ext cx="1161288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Pseudocode:</a:t>
            </a:r>
          </a:p>
          <a:p>
            <a:endParaRPr lang="en-US" sz="3500" dirty="0"/>
          </a:p>
          <a:p>
            <a:pPr marL="457200" indent="-457200">
              <a:buFont typeface="+mj-lt"/>
              <a:buAutoNum type="arabicPeriod"/>
            </a:pPr>
            <a:r>
              <a:rPr lang="en-US" sz="3500" dirty="0" smtClean="0"/>
              <a:t>For every picture in our set of pictures, calculate the ’sum’ of every pixel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500" dirty="0" smtClean="0"/>
              <a:t>Divide the sums by the number of images to get average values at each pixel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500" dirty="0" smtClean="0"/>
              <a:t>For every picture in our set, if we see a significant deviation from the average, we know that is </a:t>
            </a:r>
            <a:r>
              <a:rPr lang="en-US" sz="3500" b="1" dirty="0" smtClean="0"/>
              <a:t>foreground</a:t>
            </a:r>
            <a:r>
              <a:rPr lang="en-US" sz="3500" dirty="0" smtClean="0"/>
              <a:t> </a:t>
            </a:r>
            <a:r>
              <a:rPr lang="mr-IN" sz="3500" dirty="0" smtClean="0"/>
              <a:t>–</a:t>
            </a:r>
            <a:r>
              <a:rPr lang="en-US" sz="3500" dirty="0" smtClean="0"/>
              <a:t> it does not closely match the background average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88447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6936"/>
            <a:ext cx="13004800" cy="104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93634" y="915153"/>
            <a:ext cx="11958320" cy="1059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(Inefficient) Python: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4" y="2977333"/>
            <a:ext cx="11632071" cy="5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9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/>
          <p:nvPr/>
        </p:nvSpPr>
        <p:spPr>
          <a:xfrm>
            <a:off x="926337" y="2768599"/>
            <a:ext cx="11152125" cy="401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those 2D list free response questions,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</a:pPr>
            <a:endParaRPr sz="6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teach them for a reason!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3279140"/>
            <a:ext cx="11099800" cy="2159000"/>
          </a:xfrm>
        </p:spPr>
        <p:txBody>
          <a:bodyPr/>
          <a:lstStyle/>
          <a:p>
            <a:r>
              <a:rPr lang="en-US" dirty="0" smtClean="0"/>
              <a:t>Now let’s do some worked examples!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69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>
            <a:spLocks noGrp="1"/>
          </p:cNvSpPr>
          <p:nvPr>
            <p:ph type="title"/>
          </p:nvPr>
        </p:nvSpPr>
        <p:spPr>
          <a:xfrm>
            <a:off x="952500" y="1016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Char char="•"/>
            </a:pPr>
            <a:r>
              <a:rPr lang="en-US" sz="4800"/>
              <a:t>Literally, just partitioning an image into multiple segments based on your needs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 descr="water_coi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" y="1211580"/>
            <a:ext cx="4502034" cy="57748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/>
          <p:cNvSpPr/>
          <p:nvPr/>
        </p:nvSpPr>
        <p:spPr>
          <a:xfrm>
            <a:off x="5623560" y="3246120"/>
            <a:ext cx="1668780" cy="1188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25" y="1172940"/>
            <a:ext cx="4699107" cy="5813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8990" y="7978140"/>
            <a:ext cx="6217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Finding what </a:t>
            </a:r>
            <a:r>
              <a:rPr lang="en-US" sz="3000" smtClean="0"/>
              <a:t>is (and isn’t) </a:t>
            </a:r>
            <a:r>
              <a:rPr lang="en-US" sz="3000" dirty="0" smtClean="0"/>
              <a:t>a penny!</a:t>
            </a:r>
            <a:endParaRPr lang="en-US" sz="3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868680"/>
            <a:ext cx="916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Next worked example: Detecting circles</a:t>
            </a:r>
            <a:endParaRPr lang="en-US" sz="4000" dirty="0"/>
          </a:p>
        </p:txBody>
      </p:sp>
      <p:pic>
        <p:nvPicPr>
          <p:cNvPr id="5" name="Google Shape;213;p41" descr="water_coins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380" y="2057400"/>
            <a:ext cx="4502034" cy="5774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5600700" y="4091940"/>
            <a:ext cx="1668780" cy="1188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5" y="2057400"/>
            <a:ext cx="4634617" cy="5774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8084514"/>
            <a:ext cx="950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Note the false positives! A lot of the work involves fine tuning the parameters.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9226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0240" y="845820"/>
            <a:ext cx="91211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Cool experiment, what happens when we run this on images with not-quite-circles?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2667000"/>
            <a:ext cx="12001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50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1280"/>
            <a:ext cx="13004800" cy="57753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3660" y="1097280"/>
            <a:ext cx="2697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Cool stuff!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698939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868680"/>
            <a:ext cx="916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Last worked example: Detecting faces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8084514"/>
            <a:ext cx="950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Note the false negatives! Again, tune the parameters.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6" y="1759446"/>
            <a:ext cx="5279182" cy="3521214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5703570" y="5257800"/>
            <a:ext cx="685800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30" y="4084164"/>
            <a:ext cx="5644067" cy="37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5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>
            <a:spLocks noGrp="1"/>
          </p:cNvSpPr>
          <p:nvPr>
            <p:ph type="title"/>
          </p:nvPr>
        </p:nvSpPr>
        <p:spPr>
          <a:xfrm>
            <a:off x="1532890" y="322580"/>
            <a:ext cx="9839960" cy="12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 smtClean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Lastly, a quick meme: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20" y="1805940"/>
            <a:ext cx="6083300" cy="763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Object classification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000000"/>
                </a:solidFill>
                <a:sym typeface="Helvetica Neue Light"/>
              </a:rPr>
              <a:t>Face recognition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000000"/>
                </a:solidFill>
                <a:sym typeface="Helvetica Neue Light"/>
              </a:rPr>
              <a:t>Motion Capture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000000"/>
                </a:solidFill>
                <a:sym typeface="Helvetica Neue Light"/>
              </a:rPr>
              <a:t>3D scene reconstruction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000000"/>
                </a:solidFill>
                <a:sym typeface="Helvetica Neue Light"/>
              </a:rPr>
              <a:t>Image Segmentation</a:t>
            </a:r>
            <a:endParaRPr dirty="0"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b="0" i="0" u="none" strike="noStrike" cap="none" dirty="0">
                <a:solidFill>
                  <a:srgbClr val="000000"/>
                </a:solidFill>
                <a:sym typeface="Helvetica Neue Light"/>
              </a:rPr>
              <a:t>Background/Foreground Detection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 descr="object-detection-drone-videos-fig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30" y="466447"/>
            <a:ext cx="6179870" cy="444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 descr="pasted-image.tif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9420" y="3749040"/>
            <a:ext cx="5577840" cy="541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5" name="Picture 1" descr="age7image8711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3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9" name="Picture 1" descr="age8image29675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95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Face recognition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  <p:pic>
        <p:nvPicPr>
          <p:cNvPr id="98" name="Google Shape;98;p20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3419" y="3310824"/>
            <a:ext cx="5012381" cy="291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504</Words>
  <Application>Microsoft Macintosh PowerPoint</Application>
  <PresentationFormat>Custom</PresentationFormat>
  <Paragraphs>117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Helvetica Neue</vt:lpstr>
      <vt:lpstr>Short Stack</vt:lpstr>
      <vt:lpstr>Arial</vt:lpstr>
      <vt:lpstr>Bungee Inline</vt:lpstr>
      <vt:lpstr>Helvetica Neue Light</vt:lpstr>
      <vt:lpstr>White</vt:lpstr>
      <vt:lpstr>PowerPoint Presentation</vt:lpstr>
      <vt:lpstr>PowerPoint Presentation</vt:lpstr>
      <vt:lpstr>What is CV?</vt:lpstr>
      <vt:lpstr>Tasks like …</vt:lpstr>
      <vt:lpstr>Tasks like …</vt:lpstr>
      <vt:lpstr>PowerPoint Presentation</vt:lpstr>
      <vt:lpstr>PowerPoint Presentation</vt:lpstr>
      <vt:lpstr>PowerPoint Presentation</vt:lpstr>
      <vt:lpstr>Tasks like …</vt:lpstr>
      <vt:lpstr>PowerPoint Presentation</vt:lpstr>
      <vt:lpstr>Masks!</vt:lpstr>
      <vt:lpstr>Cascade: Masks used in succession to help recognize things</vt:lpstr>
      <vt:lpstr>PowerPoint Presentation</vt:lpstr>
      <vt:lpstr>Tasks like …</vt:lpstr>
      <vt:lpstr>PowerPoint Presentation</vt:lpstr>
      <vt:lpstr>PowerPoint Presentation</vt:lpstr>
      <vt:lpstr>PowerPoint Presentation</vt:lpstr>
      <vt:lpstr>Tasks like …</vt:lpstr>
      <vt:lpstr>PowerPoint Presentation</vt:lpstr>
      <vt:lpstr>Point Clouds</vt:lpstr>
      <vt:lpstr>Tasks like …</vt:lpstr>
      <vt:lpstr>Tasks like …</vt:lpstr>
      <vt:lpstr>Tasks like …</vt:lpstr>
      <vt:lpstr>PowerPoint Presentation</vt:lpstr>
      <vt:lpstr>PowerPoint Presentation</vt:lpstr>
      <vt:lpstr>PowerPoint Presentation</vt:lpstr>
      <vt:lpstr>PowerPoint Presentation</vt:lpstr>
      <vt:lpstr>RGB vs. Grayscale</vt:lpstr>
      <vt:lpstr>For general CV tasks…</vt:lpstr>
      <vt:lpstr>PowerPoint Presentation</vt:lpstr>
      <vt:lpstr>PowerPoint Presentation</vt:lpstr>
      <vt:lpstr>PowerPoint Presentation</vt:lpstr>
      <vt:lpstr>Now let’s do some worked examples!</vt:lpstr>
      <vt:lpstr>Image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Lastly, a quick meme: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fmarsh</cp:lastModifiedBy>
  <cp:revision>11</cp:revision>
  <dcterms:modified xsi:type="dcterms:W3CDTF">2019-03-29T20:33:37Z</dcterms:modified>
</cp:coreProperties>
</file>